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9" r:id="rId2"/>
    <p:sldId id="263" r:id="rId3"/>
    <p:sldId id="264" r:id="rId4"/>
    <p:sldId id="265" r:id="rId5"/>
    <p:sldId id="261" r:id="rId6"/>
    <p:sldId id="266" r:id="rId7"/>
    <p:sldId id="262" r:id="rId8"/>
    <p:sldId id="267" r:id="rId9"/>
    <p:sldId id="268" r:id="rId10"/>
  </p:sldIdLst>
  <p:sldSz cx="12192000" cy="6858000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A3"/>
    <a:srgbClr val="558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CDA3-070C-4252-8D7B-6269A37F32A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177DB-A716-42F1-909B-43684C853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7104" y="258023"/>
            <a:ext cx="11008221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изменения сроков проведения капитального Ремонта в республиканской Программе</a:t>
            </a:r>
            <a:endParaRPr lang="ru-RU" sz="2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4120" y="1090485"/>
            <a:ext cx="2127525" cy="137183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общего </a:t>
            </a:r>
            <a:r>
              <a:rPr lang="ru-RU" sz="1200" b="1" dirty="0">
                <a:solidFill>
                  <a:srgbClr val="1950A3"/>
                </a:solidFill>
              </a:rPr>
              <a:t>с</a:t>
            </a:r>
            <a:r>
              <a:rPr lang="ru-RU" sz="1200" b="1" dirty="0" smtClean="0">
                <a:solidFill>
                  <a:srgbClr val="1950A3"/>
                </a:solidFill>
              </a:rPr>
              <a:t>обрания собственников об изменении сроков проведения капремонта в программе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97984" y="1081863"/>
            <a:ext cx="1473177" cy="137461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Заявление + протокол общего собрания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80121" y="1086423"/>
            <a:ext cx="1639856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Акт технического состояния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4102" y="1086172"/>
            <a:ext cx="1755661" cy="137030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Муниципальная комиссия по установлению необходимости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75110" y="1086172"/>
            <a:ext cx="1972732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Осмотр технического состояния Многоквартирного дома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1720" y="3061353"/>
            <a:ext cx="1818873" cy="56512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комиссии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6632" y="4232732"/>
            <a:ext cx="1911770" cy="88601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необходимости внесения изменений в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98657" y="4227047"/>
            <a:ext cx="2240096" cy="89169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нецелесообразности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512" y="4225651"/>
            <a:ext cx="1525736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Минстрой РБ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2512" y="2837846"/>
            <a:ext cx="1525736" cy="101530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 внесение изменений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2373" y="4225652"/>
            <a:ext cx="1684671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Администрация МО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88703" y="4232194"/>
            <a:ext cx="1564042" cy="89277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Об отсутствии необходимости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 flipV="1">
            <a:off x="2671645" y="1769172"/>
            <a:ext cx="526339" cy="722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671161" y="1769172"/>
            <a:ext cx="552941" cy="21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9" idx="1"/>
          </p:cNvCxnSpPr>
          <p:nvPr/>
        </p:nvCxnSpPr>
        <p:spPr>
          <a:xfrm>
            <a:off x="6979763" y="1771327"/>
            <a:ext cx="595347" cy="21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2"/>
            <a:endCxn id="16" idx="0"/>
          </p:cNvCxnSpPr>
          <p:nvPr/>
        </p:nvCxnSpPr>
        <p:spPr>
          <a:xfrm flipH="1">
            <a:off x="8270724" y="3626482"/>
            <a:ext cx="30433" cy="60571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  <a:endCxn id="11" idx="0"/>
          </p:cNvCxnSpPr>
          <p:nvPr/>
        </p:nvCxnSpPr>
        <p:spPr>
          <a:xfrm flipH="1">
            <a:off x="6312517" y="3626482"/>
            <a:ext cx="1988640" cy="606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0"/>
            <a:endCxn id="14" idx="2"/>
          </p:cNvCxnSpPr>
          <p:nvPr/>
        </p:nvCxnSpPr>
        <p:spPr>
          <a:xfrm flipV="1">
            <a:off x="1145380" y="3853153"/>
            <a:ext cx="0" cy="3724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0" idx="2"/>
            <a:endCxn id="12" idx="0"/>
          </p:cNvCxnSpPr>
          <p:nvPr/>
        </p:nvCxnSpPr>
        <p:spPr>
          <a:xfrm>
            <a:off x="8301157" y="3626482"/>
            <a:ext cx="2217548" cy="60056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1"/>
            <a:endCxn id="13" idx="3"/>
          </p:cNvCxnSpPr>
          <p:nvPr/>
        </p:nvCxnSpPr>
        <p:spPr>
          <a:xfrm flipH="1" flipV="1">
            <a:off x="1908248" y="4672197"/>
            <a:ext cx="914125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" idx="3"/>
            <a:endCxn id="7" idx="1"/>
          </p:cNvCxnSpPr>
          <p:nvPr/>
        </p:nvCxnSpPr>
        <p:spPr>
          <a:xfrm>
            <a:off x="9547842" y="1773481"/>
            <a:ext cx="532279" cy="25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2873532" y="5443986"/>
            <a:ext cx="1575728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Уведомление заявителя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99" name="Прямая со стрелкой 98"/>
          <p:cNvCxnSpPr>
            <a:stCxn id="15" idx="2"/>
            <a:endCxn id="98" idx="0"/>
          </p:cNvCxnSpPr>
          <p:nvPr/>
        </p:nvCxnSpPr>
        <p:spPr>
          <a:xfrm flipH="1">
            <a:off x="3661396" y="5118743"/>
            <a:ext cx="3313" cy="32524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11" idx="1"/>
            <a:endCxn id="15" idx="3"/>
          </p:cNvCxnSpPr>
          <p:nvPr/>
        </p:nvCxnSpPr>
        <p:spPr>
          <a:xfrm flipH="1" flipV="1">
            <a:off x="4507044" y="4672198"/>
            <a:ext cx="849588" cy="353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7391720" y="5443986"/>
            <a:ext cx="1807931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Капремонт проводится в срок установленный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программой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9365323" y="5424442"/>
            <a:ext cx="2306763" cy="12199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Документы отправляются в межведомственную комиссию для признания многоквартирного дома аварийным 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141" name="Прямая со стрелкой 140"/>
          <p:cNvCxnSpPr>
            <a:stCxn id="12" idx="2"/>
            <a:endCxn id="106" idx="0"/>
          </p:cNvCxnSpPr>
          <p:nvPr/>
        </p:nvCxnSpPr>
        <p:spPr>
          <a:xfrm>
            <a:off x="10518705" y="5118743"/>
            <a:ext cx="0" cy="30569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6" idx="2"/>
            <a:endCxn id="105" idx="0"/>
          </p:cNvCxnSpPr>
          <p:nvPr/>
        </p:nvCxnSpPr>
        <p:spPr>
          <a:xfrm>
            <a:off x="8270724" y="5124967"/>
            <a:ext cx="24962" cy="31901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stCxn id="14" idx="3"/>
            <a:endCxn id="15" idx="0"/>
          </p:cNvCxnSpPr>
          <p:nvPr/>
        </p:nvCxnSpPr>
        <p:spPr>
          <a:xfrm>
            <a:off x="1908248" y="3345500"/>
            <a:ext cx="1756461" cy="88015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оединительная линия уступом 269"/>
          <p:cNvCxnSpPr>
            <a:stCxn id="7" idx="2"/>
            <a:endCxn id="10" idx="0"/>
          </p:cNvCxnSpPr>
          <p:nvPr/>
        </p:nvCxnSpPr>
        <p:spPr>
          <a:xfrm rot="5400000">
            <a:off x="9300447" y="1461750"/>
            <a:ext cx="600313" cy="2598892"/>
          </a:xfrm>
          <a:prstGeom prst="bentConnector3">
            <a:avLst>
              <a:gd name="adj1" fmla="val 50000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2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040" y="-75319"/>
            <a:ext cx="94567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изменения данных о собственнике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0469" y="2592409"/>
            <a:ext cx="3063272" cy="165741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собственности (выписку из ЕГРП</a:t>
            </a:r>
            <a:r>
              <a:rPr lang="ru-RU" sz="1600" b="1" dirty="0" smtClean="0">
                <a:solidFill>
                  <a:srgbClr val="1950A3"/>
                </a:solidFill>
              </a:rPr>
              <a:t>)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45348" y="2252100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5347" y="3905200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5348" y="3027619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3833741" y="3421116"/>
            <a:ext cx="1611606" cy="82870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3833741" y="3414513"/>
            <a:ext cx="1611607" cy="660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3833741" y="2577423"/>
            <a:ext cx="1611607" cy="84369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973" y="-66849"/>
            <a:ext cx="78311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разделения лицевого счета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53757"/>
            <a:ext cx="4097866" cy="239606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ЕГРП);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 разделении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 smtClean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4282" y="1879569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4281" y="3532669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4282" y="2655088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766733" y="3051790"/>
            <a:ext cx="1457548" cy="82550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766733" y="3041982"/>
            <a:ext cx="1457549" cy="980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766733" y="2204892"/>
            <a:ext cx="1457549" cy="8468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71" y="76199"/>
            <a:ext cx="8948760" cy="540001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объединения лицевых счетов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03400"/>
            <a:ext cx="4131733" cy="226906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ЕГРП),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об объединении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1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7472" y="1617619"/>
            <a:ext cx="4287727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7472" y="3478416"/>
            <a:ext cx="4287727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7473" y="2526019"/>
            <a:ext cx="4287727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800600" y="2937934"/>
            <a:ext cx="2036872" cy="88510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800600" y="2912913"/>
            <a:ext cx="2036873" cy="2502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800600" y="1942942"/>
            <a:ext cx="2036872" cy="99499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340" y="113679"/>
            <a:ext cx="10744696" cy="9337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на специальный счет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7434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Протокол </a:t>
            </a:r>
            <a:r>
              <a:rPr lang="ru-RU" sz="1400" b="1" dirty="0">
                <a:solidFill>
                  <a:srgbClr val="1950A3"/>
                </a:solidFill>
              </a:rPr>
              <a:t>изменения способа ФКР со счета РО на спец счет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счете регионального </a:t>
            </a:r>
            <a:r>
              <a:rPr lang="ru-RU" sz="1400" b="1" dirty="0" smtClean="0">
                <a:solidFill>
                  <a:srgbClr val="1950A3"/>
                </a:solidFill>
              </a:rPr>
              <a:t>оператора*</a:t>
            </a:r>
            <a:endParaRPr lang="ru-RU" sz="1400" b="1" dirty="0">
              <a:solidFill>
                <a:srgbClr val="1950A3"/>
              </a:solidFill>
            </a:endParaRP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Фонда:</a:t>
            </a:r>
            <a:r>
              <a:rPr lang="en-US" sz="1200" dirty="0">
                <a:solidFill>
                  <a:srgbClr val="1950A3"/>
                </a:solidFill>
              </a:rPr>
              <a:t> </a:t>
            </a:r>
            <a:r>
              <a:rPr lang="en-US" sz="1200" dirty="0" smtClean="0">
                <a:solidFill>
                  <a:srgbClr val="1950A3"/>
                </a:solidFill>
              </a:rPr>
              <a:t>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97436"/>
            <a:ext cx="3776004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по адресу: г. Улан-Удэ, ул. Толстого, д.23 (</a:t>
            </a:r>
            <a:r>
              <a:rPr lang="ru-RU" sz="1400" b="1" dirty="0" err="1" smtClean="0">
                <a:solidFill>
                  <a:srgbClr val="1950A3"/>
                </a:solidFill>
              </a:rPr>
              <a:t>каб</a:t>
            </a:r>
            <a:r>
              <a:rPr lang="ru-RU" sz="1400" b="1" dirty="0" smtClean="0">
                <a:solidFill>
                  <a:srgbClr val="1950A3"/>
                </a:solidFill>
              </a:rPr>
              <a:t>. 217)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49485"/>
            <a:ext cx="1058463" cy="1269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5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639" y="139079"/>
            <a:ext cx="10724058" cy="9083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со специального счета на счет регионального Оператора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6672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Протокол об изменении способа ФКР со спец счета на счет РО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специальном счете*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</a:t>
            </a:r>
            <a:r>
              <a:rPr lang="ru-RU" sz="1200" dirty="0">
                <a:solidFill>
                  <a:srgbClr val="1950A3"/>
                </a:solidFill>
              </a:rPr>
              <a:t>Фонда :</a:t>
            </a:r>
            <a:r>
              <a:rPr lang="en-US" sz="1200" dirty="0">
                <a:solidFill>
                  <a:srgbClr val="1950A3"/>
                </a:solidFill>
              </a:rPr>
              <a:t> 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46641"/>
            <a:ext cx="3869137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</a:t>
            </a:r>
            <a:r>
              <a:rPr lang="ru-RU" sz="1400" b="1" dirty="0">
                <a:solidFill>
                  <a:srgbClr val="1950A3"/>
                </a:solidFill>
              </a:rPr>
              <a:t>по адресу: г. Улан-Удэ, ул. Толстого, д.23 (</a:t>
            </a:r>
            <a:r>
              <a:rPr lang="ru-RU" sz="1400" b="1" dirty="0" err="1">
                <a:solidFill>
                  <a:srgbClr val="1950A3"/>
                </a:solidFill>
              </a:rPr>
              <a:t>каб</a:t>
            </a:r>
            <a:r>
              <a:rPr lang="ru-RU" sz="1400" b="1" dirty="0">
                <a:solidFill>
                  <a:srgbClr val="1950A3"/>
                </a:solidFill>
              </a:rPr>
              <a:t>. 217)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11385"/>
            <a:ext cx="1058463" cy="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5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101600"/>
            <a:ext cx="9247321" cy="93342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оформления льгот, компенсаций, субсидий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698" y="2446635"/>
            <a:ext cx="2256839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Оплатить имеющуюся задолженность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7490" y="2446635"/>
            <a:ext cx="2201310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Получить справку с начислениями по лицевому счету в Фонде (</a:t>
            </a:r>
            <a:r>
              <a:rPr lang="ru-RU" sz="1200" b="1" dirty="0" err="1" smtClean="0">
                <a:solidFill>
                  <a:srgbClr val="1950A3"/>
                </a:solidFill>
              </a:rPr>
              <a:t>каб</a:t>
            </a:r>
            <a:r>
              <a:rPr lang="ru-RU" sz="1200" b="1" dirty="0" smtClean="0">
                <a:solidFill>
                  <a:srgbClr val="1950A3"/>
                </a:solidFill>
              </a:rPr>
              <a:t>. 211)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6255" y="2168548"/>
            <a:ext cx="4529611" cy="198143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Обратиться в клиентские службы территориальных органов социальной защиты населения - филиалы Республиканского государственного учреждения «Центр социальной поддержки населения» по месту жительства.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2842537" y="3159978"/>
            <a:ext cx="594953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 flipV="1">
            <a:off x="5638800" y="3159264"/>
            <a:ext cx="787455" cy="71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27932" y="4530806"/>
            <a:ext cx="4221324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1950A3"/>
                </a:solidFill>
              </a:rPr>
              <a:t>При отсутствии возможности для погашения задолженности по уплате взносов на капитальный ремонт в полном объеме, за исключением случаев открытия искового дела для взыскания задолженности в судебном порядке, собственник помещения имеет право оформить соглашение о рассрочке при условии оплаты предварительного взноса в размере от 20% до 50% от суммы задолженности.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19875" y="4533561"/>
            <a:ext cx="4135695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Оформить соглашение о рассрочке, направив </a:t>
            </a:r>
            <a:r>
              <a:rPr lang="ru-RU" sz="1200" b="1" dirty="0">
                <a:solidFill>
                  <a:srgbClr val="1950A3"/>
                </a:solidFill>
              </a:rPr>
              <a:t>личное заявление с приложением копий чека об оплате предварительного взноса, паспорта и правоустанавливающих документов на адрес электронной </a:t>
            </a:r>
            <a:r>
              <a:rPr lang="ru-RU" sz="1200" b="1" dirty="0" smtClean="0">
                <a:solidFill>
                  <a:srgbClr val="1950A3"/>
                </a:solidFill>
              </a:rPr>
              <a:t>почты: </a:t>
            </a:r>
            <a:r>
              <a:rPr lang="ru-RU" sz="1200" b="1" dirty="0">
                <a:solidFill>
                  <a:srgbClr val="1950A3"/>
                </a:solidFill>
              </a:rPr>
              <a:t>fondkr03@mail.ru либо почтовый адрес: 670000, г. Улан-Удэ, ул. Толстого, д.23, каб.217.</a:t>
            </a:r>
          </a:p>
        </p:txBody>
      </p:sp>
      <p:cxnSp>
        <p:nvCxnSpPr>
          <p:cNvPr id="13" name="Прямая со стрелкой 12"/>
          <p:cNvCxnSpPr>
            <a:stCxn id="9" idx="3"/>
            <a:endCxn id="10" idx="1"/>
          </p:cNvCxnSpPr>
          <p:nvPr/>
        </p:nvCxnSpPr>
        <p:spPr>
          <a:xfrm>
            <a:off x="4849256" y="5500128"/>
            <a:ext cx="1770619" cy="27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  <a:endCxn id="8" idx="2"/>
          </p:cNvCxnSpPr>
          <p:nvPr/>
        </p:nvCxnSpPr>
        <p:spPr>
          <a:xfrm flipV="1">
            <a:off x="8687723" y="4149980"/>
            <a:ext cx="3338" cy="38358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2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423341"/>
            <a:ext cx="9247321" cy="54186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оплаты в личном кабинете сайта НО «Фонд капитального ремонта»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6467" y="2308249"/>
            <a:ext cx="3251200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Зарегистрироваться* в личном кабинете по адресу</a:t>
            </a:r>
            <a:r>
              <a:rPr lang="en-US" sz="1400" b="1" dirty="0">
                <a:solidFill>
                  <a:srgbClr val="1950A3"/>
                </a:solidFill>
              </a:rPr>
              <a:t>: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  <a:r>
              <a:rPr lang="en-US" sz="1400" b="1" dirty="0" smtClean="0">
                <a:solidFill>
                  <a:srgbClr val="1950A3"/>
                </a:solidFill>
              </a:rPr>
              <a:t>https://my.fondkr03.ru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-------------------------------------</a:t>
            </a:r>
          </a:p>
          <a:p>
            <a:r>
              <a:rPr lang="ru-RU" sz="1100" b="1" dirty="0">
                <a:solidFill>
                  <a:srgbClr val="1950A3"/>
                </a:solidFill>
              </a:rPr>
              <a:t>* Руководство пользователя </a:t>
            </a:r>
            <a:r>
              <a:rPr lang="ru-RU" sz="1100" b="1" dirty="0" smtClean="0">
                <a:solidFill>
                  <a:srgbClr val="1950A3"/>
                </a:solidFill>
              </a:rPr>
              <a:t>находиться в правом верхнем углу страницы личного кабинета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14801" y="2308250"/>
            <a:ext cx="2785533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Добавить в личный кабинет лицевой счет*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</a:t>
            </a:r>
          </a:p>
          <a:p>
            <a:r>
              <a:rPr lang="ru-RU" sz="1100" b="1" dirty="0" smtClean="0">
                <a:solidFill>
                  <a:srgbClr val="1950A3"/>
                </a:solidFill>
              </a:rPr>
              <a:t>* Можно добавить несколько лицевых счетов</a:t>
            </a:r>
            <a:endParaRPr lang="ru-RU" sz="11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47468" y="2308250"/>
            <a:ext cx="2819399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Перейти на вкладку «Платежи»,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нажать на кнопку «</a:t>
            </a:r>
            <a:r>
              <a:rPr lang="ru-RU" sz="1400" b="1" dirty="0">
                <a:solidFill>
                  <a:srgbClr val="1950A3"/>
                </a:solidFill>
              </a:rPr>
              <a:t>О</a:t>
            </a:r>
            <a:r>
              <a:rPr lang="ru-RU" sz="1400" b="1" dirty="0" smtClean="0">
                <a:solidFill>
                  <a:srgbClr val="1950A3"/>
                </a:solidFill>
              </a:rPr>
              <a:t>платить счета»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3767667" y="3143792"/>
            <a:ext cx="347134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6900334" y="3143793"/>
            <a:ext cx="347134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573" y="1"/>
            <a:ext cx="10940891" cy="82972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1400" b="1" dirty="0" smtClean="0"/>
              <a:t>Алгоритм учета </a:t>
            </a:r>
            <a:r>
              <a:rPr lang="ru-RU" sz="1400" b="1" dirty="0"/>
              <a:t>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</a:t>
            </a:r>
            <a:r>
              <a:rPr lang="ru-RU" sz="1400" b="1" dirty="0" smtClean="0"/>
              <a:t>являющимся предыдущим </a:t>
            </a:r>
            <a:r>
              <a:rPr lang="ru-RU" sz="1400" b="1" dirty="0"/>
              <a:t>собственником помещения в </a:t>
            </a:r>
            <a:r>
              <a:rPr lang="ru-RU" sz="1400" b="1" dirty="0" smtClean="0"/>
              <a:t>МКД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9403" y="1224517"/>
            <a:ext cx="4936064" cy="26585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1950A3"/>
                </a:solidFill>
              </a:rPr>
              <a:t>Распределение </a:t>
            </a:r>
            <a:r>
              <a:rPr lang="ru-RU" sz="11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собственником – публичным образованием и новым собственником, осуществляется в заявительном порядке на </a:t>
            </a:r>
            <a:r>
              <a:rPr lang="ru-RU" sz="1100" b="1" dirty="0" smtClean="0">
                <a:solidFill>
                  <a:srgbClr val="1950A3"/>
                </a:solidFill>
              </a:rPr>
              <a:t>основании </a:t>
            </a:r>
            <a:r>
              <a:rPr lang="ru-RU" sz="1100" b="1" dirty="0">
                <a:solidFill>
                  <a:srgbClr val="1950A3"/>
                </a:solidFill>
              </a:rPr>
              <a:t>оригиналов письменных заявлений </a:t>
            </a:r>
            <a:r>
              <a:rPr lang="ru-RU" sz="1100" b="1" dirty="0" smtClean="0">
                <a:solidFill>
                  <a:srgbClr val="1950A3"/>
                </a:solidFill>
              </a:rPr>
              <a:t>установленной </a:t>
            </a:r>
            <a:r>
              <a:rPr lang="ru-RU" sz="1100" b="1" dirty="0">
                <a:solidFill>
                  <a:srgbClr val="1950A3"/>
                </a:solidFill>
              </a:rPr>
              <a:t>формы, направляемых в адрес </a:t>
            </a:r>
            <a:r>
              <a:rPr lang="ru-RU" sz="1100" b="1" dirty="0" smtClean="0">
                <a:solidFill>
                  <a:srgbClr val="1950A3"/>
                </a:solidFill>
              </a:rPr>
              <a:t>Фонд собственниками </a:t>
            </a:r>
            <a:r>
              <a:rPr lang="ru-RU" sz="1100" b="1" dirty="0">
                <a:solidFill>
                  <a:srgbClr val="1950A3"/>
                </a:solidFill>
              </a:rPr>
              <a:t>таких помещений, с </a:t>
            </a:r>
            <a:r>
              <a:rPr lang="ru-RU" sz="1100" b="1" dirty="0" smtClean="0">
                <a:solidFill>
                  <a:srgbClr val="1950A3"/>
                </a:solidFill>
              </a:rPr>
              <a:t>приложением:</a:t>
            </a:r>
          </a:p>
          <a:p>
            <a:pPr indent="449263" algn="just" defTabSz="403225"/>
            <a:r>
              <a:rPr lang="ru-RU" sz="1000" b="1" dirty="0" smtClean="0">
                <a:solidFill>
                  <a:srgbClr val="1950A3"/>
                </a:solidFill>
              </a:rPr>
              <a:t>1) копий </a:t>
            </a:r>
            <a:r>
              <a:rPr lang="ru-RU" sz="1000" b="1" dirty="0">
                <a:solidFill>
                  <a:srgbClr val="1950A3"/>
                </a:solidFill>
              </a:rPr>
              <a:t>правоустанавливающих </a:t>
            </a:r>
            <a:r>
              <a:rPr lang="ru-RU" sz="1000" b="1" dirty="0" smtClean="0">
                <a:solidFill>
                  <a:srgbClr val="1950A3"/>
                </a:solidFill>
              </a:rPr>
              <a:t>документов, позволяющих </a:t>
            </a:r>
            <a:r>
              <a:rPr lang="ru-RU" sz="1000" b="1" dirty="0">
                <a:solidFill>
                  <a:srgbClr val="1950A3"/>
                </a:solidFill>
              </a:rPr>
              <a:t>однозначно установить дату перехода права и основание такого перехода;</a:t>
            </a:r>
          </a:p>
          <a:p>
            <a:pPr indent="449263" algn="just"/>
            <a:r>
              <a:rPr lang="ru-RU" sz="1000" b="1" dirty="0" smtClean="0">
                <a:solidFill>
                  <a:srgbClr val="1950A3"/>
                </a:solidFill>
              </a:rPr>
              <a:t>2) копий </a:t>
            </a:r>
            <a:r>
              <a:rPr lang="ru-RU" sz="1000" b="1" dirty="0">
                <a:solidFill>
                  <a:srgbClr val="1950A3"/>
                </a:solidFill>
              </a:rPr>
              <a:t>документов, послуживших основанием для перехода права </a:t>
            </a:r>
            <a:r>
              <a:rPr lang="ru-RU" sz="10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000" b="1" dirty="0">
                <a:solidFill>
                  <a:srgbClr val="1950A3"/>
                </a:solidFill>
              </a:rPr>
              <a:t>на помещение в МКД, и позволяющих однозначно </a:t>
            </a:r>
            <a:r>
              <a:rPr lang="ru-RU" sz="1000" b="1" dirty="0" smtClean="0">
                <a:solidFill>
                  <a:srgbClr val="1950A3"/>
                </a:solidFill>
              </a:rPr>
              <a:t>идентифицировать </a:t>
            </a:r>
            <a:r>
              <a:rPr lang="ru-RU" sz="1000" b="1" dirty="0">
                <a:solidFill>
                  <a:srgbClr val="1950A3"/>
                </a:solidFill>
              </a:rPr>
              <a:t>предыдущего и нового собственника такого помещения.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1134" y="1689938"/>
            <a:ext cx="2920999" cy="17276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случае если собственником помещения в МКД является юридическое лицо, заявление </a:t>
            </a:r>
            <a:r>
              <a:rPr lang="ru-RU" sz="1200" b="1" dirty="0" smtClean="0">
                <a:solidFill>
                  <a:srgbClr val="1950A3"/>
                </a:solidFill>
              </a:rPr>
              <a:t>(уведомление) направляется </a:t>
            </a:r>
            <a:r>
              <a:rPr lang="ru-RU" sz="1200" b="1" dirty="0">
                <a:solidFill>
                  <a:srgbClr val="1950A3"/>
                </a:solidFill>
              </a:rPr>
              <a:t>на официальном </a:t>
            </a:r>
            <a:r>
              <a:rPr lang="ru-RU" sz="1200" b="1">
                <a:solidFill>
                  <a:srgbClr val="1950A3"/>
                </a:solidFill>
              </a:rPr>
              <a:t>бланке </a:t>
            </a:r>
            <a:r>
              <a:rPr lang="ru-RU" sz="1200" b="1" smtClean="0">
                <a:solidFill>
                  <a:srgbClr val="1950A3"/>
                </a:solidFill>
              </a:rPr>
              <a:t>юридического </a:t>
            </a:r>
            <a:r>
              <a:rPr lang="ru-RU" sz="1200" b="1" dirty="0">
                <a:solidFill>
                  <a:srgbClr val="1950A3"/>
                </a:solidFill>
              </a:rPr>
              <a:t>лица.</a:t>
            </a:r>
            <a:endParaRPr lang="ru-RU" sz="105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43264" y="1558705"/>
            <a:ext cx="2630668" cy="19901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Рассмотрение </a:t>
            </a:r>
            <a:r>
              <a:rPr lang="ru-RU" sz="1200" b="1" dirty="0">
                <a:solidFill>
                  <a:srgbClr val="1950A3"/>
                </a:solidFill>
              </a:rPr>
              <a:t>заявлений и уведомлений производится </a:t>
            </a:r>
            <a:r>
              <a:rPr lang="ru-RU" sz="1200" b="1" dirty="0" smtClean="0">
                <a:solidFill>
                  <a:srgbClr val="1950A3"/>
                </a:solidFill>
              </a:rPr>
              <a:t>Фондом в </a:t>
            </a:r>
            <a:r>
              <a:rPr lang="ru-RU" sz="1200" b="1" dirty="0">
                <a:solidFill>
                  <a:srgbClr val="1950A3"/>
                </a:solidFill>
              </a:rPr>
              <a:t>общем порядке, предусмотренном Федеральным законом от 02.05.2006 № 59-ФЗ «О порядке рассмотрения обращений граждан </a:t>
            </a:r>
            <a:r>
              <a:rPr lang="ru-RU" sz="1200" b="1" dirty="0" smtClean="0">
                <a:solidFill>
                  <a:srgbClr val="1950A3"/>
                </a:solidFill>
              </a:rPr>
              <a:t>Российской </a:t>
            </a:r>
            <a:r>
              <a:rPr lang="ru-RU" sz="1200" b="1" dirty="0">
                <a:solidFill>
                  <a:srgbClr val="1950A3"/>
                </a:solidFill>
              </a:rPr>
              <a:t>Федерации».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215467" y="2553784"/>
            <a:ext cx="465667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8602133" y="2553784"/>
            <a:ext cx="341131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448300" y="4543942"/>
            <a:ext cx="5876402" cy="199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1950A3"/>
                </a:solidFill>
              </a:rPr>
              <a:t>Без </a:t>
            </a:r>
            <a:r>
              <a:rPr lang="ru-RU" sz="1200" b="1" dirty="0">
                <a:solidFill>
                  <a:srgbClr val="1950A3"/>
                </a:solidFill>
              </a:rPr>
              <a:t>подачи </a:t>
            </a:r>
            <a:r>
              <a:rPr lang="ru-RU" sz="1200" b="1" dirty="0" smtClean="0">
                <a:solidFill>
                  <a:srgbClr val="1950A3"/>
                </a:solidFill>
              </a:rPr>
              <a:t>заявления распределение </a:t>
            </a:r>
            <a:r>
              <a:rPr lang="ru-RU" sz="12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</a:t>
            </a:r>
            <a:r>
              <a:rPr lang="ru-RU" sz="1200" b="1" dirty="0" smtClean="0">
                <a:solidFill>
                  <a:srgbClr val="1950A3"/>
                </a:solidFill>
              </a:rPr>
              <a:t>собственником </a:t>
            </a:r>
            <a:r>
              <a:rPr lang="ru-RU" sz="1200" b="1" dirty="0">
                <a:solidFill>
                  <a:srgbClr val="1950A3"/>
                </a:solidFill>
              </a:rPr>
              <a:t>– публичным образованием и новым собственником, может быть произведено в случае отсутствия оплаты взносов на капитальный ремонт за помещение в </a:t>
            </a:r>
            <a:r>
              <a:rPr lang="ru-RU" sz="1200" b="1" dirty="0" smtClean="0">
                <a:solidFill>
                  <a:srgbClr val="1950A3"/>
                </a:solidFill>
              </a:rPr>
              <a:t>МКД, </a:t>
            </a:r>
            <a:r>
              <a:rPr lang="ru-RU" sz="1200" b="1" dirty="0">
                <a:solidFill>
                  <a:srgbClr val="1950A3"/>
                </a:solidFill>
              </a:rPr>
              <a:t>на основании информации о </a:t>
            </a:r>
            <a:r>
              <a:rPr lang="ru-RU" sz="1200" b="1" dirty="0" smtClean="0">
                <a:solidFill>
                  <a:srgbClr val="1950A3"/>
                </a:solidFill>
              </a:rPr>
              <a:t>государственной </a:t>
            </a:r>
            <a:r>
              <a:rPr lang="ru-RU" sz="1200" b="1" dirty="0">
                <a:solidFill>
                  <a:srgbClr val="1950A3"/>
                </a:solidFill>
              </a:rPr>
              <a:t>регистрации перехода прав, полученной </a:t>
            </a:r>
            <a:r>
              <a:rPr lang="ru-RU" sz="1200" b="1" dirty="0" smtClean="0">
                <a:solidFill>
                  <a:srgbClr val="1950A3"/>
                </a:solidFill>
              </a:rPr>
              <a:t>Фондом </a:t>
            </a:r>
            <a:r>
              <a:rPr lang="ru-RU" sz="1200" b="1" dirty="0">
                <a:solidFill>
                  <a:srgbClr val="1950A3"/>
                </a:solidFill>
              </a:rPr>
              <a:t>непосредственно из Единого государственного реестра недвижимости при подготовке материалов для взыскания задолженности </a:t>
            </a:r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судебном порядке.</a:t>
            </a:r>
          </a:p>
        </p:txBody>
      </p:sp>
      <p:cxnSp>
        <p:nvCxnSpPr>
          <p:cNvPr id="41" name="Соединительная линия уступом 40"/>
          <p:cNvCxnSpPr>
            <a:stCxn id="8" idx="3"/>
            <a:endCxn id="30" idx="0"/>
          </p:cNvCxnSpPr>
          <p:nvPr/>
        </p:nvCxnSpPr>
        <p:spPr>
          <a:xfrm flipH="1">
            <a:off x="8386501" y="2553784"/>
            <a:ext cx="3187431" cy="1990158"/>
          </a:xfrm>
          <a:prstGeom prst="bentConnector4">
            <a:avLst>
              <a:gd name="adj1" fmla="val -7172"/>
              <a:gd name="adj2" fmla="val 69469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393</TotalTime>
  <Words>849</Words>
  <Application>Microsoft Office PowerPoint</Application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3</vt:lpstr>
      <vt:lpstr>Сектор</vt:lpstr>
      <vt:lpstr>Алгоритм изменения сроков проведения капитального Ремонта в республиканской Программе</vt:lpstr>
      <vt:lpstr>Алгоритм изменения данных о собственнике</vt:lpstr>
      <vt:lpstr>Алгоритм разделения лицевого счета</vt:lpstr>
      <vt:lpstr>Алгоритм объединения лицевых счетов</vt:lpstr>
      <vt:lpstr>Алгоритм действий при переходе на специальный счет</vt:lpstr>
      <vt:lpstr>Алгоритм действий при переходе со специального счета на счет регионального Оператора</vt:lpstr>
      <vt:lpstr>Алгоритм оформления льгот, компенсаций, субсидий</vt:lpstr>
      <vt:lpstr>Алгоритм оплаты в личном кабинете сайта НО «Фонд капитального ремонта»</vt:lpstr>
      <vt:lpstr>Алгоритм учета 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являющимся предыдущим собственником помещения в МКД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Конюхов Алексей Михайлович</dc:creator>
  <cp:lastModifiedBy>Пользователь Windows</cp:lastModifiedBy>
  <cp:revision>55</cp:revision>
  <cp:lastPrinted>2017-11-14T02:16:37Z</cp:lastPrinted>
  <dcterms:created xsi:type="dcterms:W3CDTF">2017-11-13T08:57:54Z</dcterms:created>
  <dcterms:modified xsi:type="dcterms:W3CDTF">2018-01-23T03:21:41Z</dcterms:modified>
</cp:coreProperties>
</file>